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>
                <a:solidFill>
                  <a:srgbClr val="1A2338"/>
                </a:solidFill>
              </a:defRPr>
            </a:pPr>
            <a:r>
              <a:t>Microservices Architecture Evolution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Sample Engineering Sharing Deck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1A2338"/>
                </a:solidFill>
              </a:defRPr>
            </a:pPr>
            <a:r>
              <a:t>Key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solidFill>
                  <a:srgbClr val="374151"/>
                </a:solidFill>
              </a:defRPr>
            </a:pPr>
            <a:r>
              <a:t>Current topology and pain points</a:t>
            </a:r>
          </a:p>
          <a:p>
            <a:pPr>
              <a:defRPr sz="2200">
                <a:solidFill>
                  <a:srgbClr val="374151"/>
                </a:solidFill>
              </a:defRPr>
            </a:pPr>
            <a:r>
              <a:t>Performance bottleneck diagnosis</a:t>
            </a:r>
          </a:p>
          <a:p>
            <a:pPr>
              <a:defRPr sz="2200">
                <a:solidFill>
                  <a:srgbClr val="374151"/>
                </a:solidFill>
              </a:defRPr>
            </a:pPr>
            <a:r>
              <a:t>Future architecture and migration path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2004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A2338"/>
                </a:solidFill>
              </a:defRPr>
            </a:pPr>
            <a:r>
              <a:t>Key Metrics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88720"/>
            <a:ext cx="3566160" cy="1371600"/>
          </a:xfrm>
          <a:prstGeom prst="rect">
            <a:avLst/>
          </a:prstGeom>
          <a:solidFill>
            <a:srgbClr val="F0F6FF"/>
          </a:solidFill>
          <a:ln>
            <a:solidFill>
              <a:srgbClr val="3478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000" b="1">
                <a:solidFill>
                  <a:srgbClr val="154076"/>
                </a:solidFill>
              </a:defRPr>
            </a:pPr>
            <a:r>
              <a:t>P95 latency -41%</a:t>
            </a:r>
          </a:p>
        </p:txBody>
      </p:sp>
      <p:sp>
        <p:nvSpPr>
          <p:cNvPr id="4" name="Rectangle 3"/>
          <p:cNvSpPr/>
          <p:nvPr/>
        </p:nvSpPr>
        <p:spPr>
          <a:xfrm>
            <a:off x="4480559" y="1188720"/>
            <a:ext cx="3566160" cy="1371600"/>
          </a:xfrm>
          <a:prstGeom prst="rect">
            <a:avLst/>
          </a:prstGeom>
          <a:solidFill>
            <a:srgbClr val="F0F6FF"/>
          </a:solidFill>
          <a:ln>
            <a:solidFill>
              <a:srgbClr val="3478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000" b="1">
                <a:solidFill>
                  <a:srgbClr val="154076"/>
                </a:solidFill>
              </a:defRPr>
            </a:pPr>
            <a:r>
              <a:t>Error budget +18%</a:t>
            </a:r>
          </a:p>
        </p:txBody>
      </p:sp>
      <p:sp>
        <p:nvSpPr>
          <p:cNvPr id="5" name="Rectangle 4"/>
          <p:cNvSpPr/>
          <p:nvPr/>
        </p:nvSpPr>
        <p:spPr>
          <a:xfrm>
            <a:off x="8229600" y="1188720"/>
            <a:ext cx="3566160" cy="1371600"/>
          </a:xfrm>
          <a:prstGeom prst="rect">
            <a:avLst/>
          </a:prstGeom>
          <a:solidFill>
            <a:srgbClr val="F0F6FF"/>
          </a:solidFill>
          <a:ln>
            <a:solidFill>
              <a:srgbClr val="3478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000" b="1">
                <a:solidFill>
                  <a:srgbClr val="154076"/>
                </a:solidFill>
              </a:defRPr>
            </a:pPr>
            <a:r>
              <a:t>Infra cost -22%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1A2338"/>
                </a:solidFill>
              </a:defRPr>
            </a:pPr>
            <a:r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solidFill>
                  <a:srgbClr val="374151"/>
                </a:solidFill>
              </a:defRPr>
            </a:pPr>
            <a:r>
              <a:t>Confirm scope and stakeholders</a:t>
            </a:r>
          </a:p>
          <a:p>
            <a:pPr>
              <a:defRPr sz="2200">
                <a:solidFill>
                  <a:srgbClr val="374151"/>
                </a:solidFill>
              </a:defRPr>
            </a:pPr>
            <a:r>
              <a:t>Lock milestones and owners</a:t>
            </a:r>
          </a:p>
          <a:p>
            <a:pPr>
              <a:defRPr sz="2200">
                <a:solidFill>
                  <a:srgbClr val="374151"/>
                </a:solidFill>
              </a:defRPr>
            </a:pPr>
            <a:r>
              <a:t>Track weekly KPI and risk status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